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2" r:id="rId1"/>
  </p:sldMasterIdLst>
  <p:notesMasterIdLst>
    <p:notesMasterId r:id="rId16"/>
  </p:notesMasterIdLst>
  <p:sldIdLst>
    <p:sldId id="256" r:id="rId2"/>
    <p:sldId id="259" r:id="rId3"/>
    <p:sldId id="306" r:id="rId4"/>
    <p:sldId id="301" r:id="rId5"/>
    <p:sldId id="304" r:id="rId6"/>
    <p:sldId id="308" r:id="rId7"/>
    <p:sldId id="292" r:id="rId8"/>
    <p:sldId id="293" r:id="rId9"/>
    <p:sldId id="294" r:id="rId10"/>
    <p:sldId id="309" r:id="rId11"/>
    <p:sldId id="310" r:id="rId12"/>
    <p:sldId id="274" r:id="rId13"/>
    <p:sldId id="307" r:id="rId14"/>
    <p:sldId id="290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i hooshmand" initials="sh" lastIdx="1" clrIdx="0">
    <p:extLst>
      <p:ext uri="{19B8F6BF-5375-455C-9EA6-DF929625EA0E}">
        <p15:presenceInfo xmlns:p15="http://schemas.microsoft.com/office/powerpoint/2012/main" userId="S-1-5-21-1705644484-1012616053-3725981097-21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BEAD05-B68A-4A9D-81F6-FCCB296C083A}">
  <a:tblStyle styleId="{6EBEAD05-B68A-4A9D-81F6-FCCB296C08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5BF92F9-CD39-494D-88D1-05B202982B0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583;&#1585;&#1570;&#1605;&#1583;%201403\1403&#1583;&#1585;&#1570;&#1605;&#1583;%20&#1705;&#160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583;&#1585;&#1570;&#1605;&#1583;%201403\1403&#1583;&#1585;&#1570;&#1605;&#1583;%20&#1705;&#160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درآمد شش ماهه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Sheet1!$B$1:$G$1</c:f>
              <c:strCache>
                <c:ptCount val="6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  <c:pt idx="5">
                  <c:v>شهریور</c:v>
                </c:pt>
              </c:strCache>
            </c:strRef>
          </c:cat>
          <c:val>
            <c:numRef>
              <c:f>Sheet1!$B$39:$G$39</c:f>
              <c:numCache>
                <c:formatCode>#,##0</c:formatCode>
                <c:ptCount val="6"/>
                <c:pt idx="0">
                  <c:v>52527779937</c:v>
                </c:pt>
                <c:pt idx="1">
                  <c:v>52487389617</c:v>
                </c:pt>
                <c:pt idx="2">
                  <c:v>45522150788</c:v>
                </c:pt>
                <c:pt idx="3">
                  <c:v>45422837795</c:v>
                </c:pt>
                <c:pt idx="4">
                  <c:v>57353238748</c:v>
                </c:pt>
                <c:pt idx="5">
                  <c:v>51973326557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14-44C2-A381-2D6E8FCE29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714755232"/>
        <c:axId val="708041504"/>
      </c:lineChart>
      <c:catAx>
        <c:axId val="71475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8041504"/>
        <c:crosses val="autoZero"/>
        <c:auto val="1"/>
        <c:lblAlgn val="ctr"/>
        <c:lblOffset val="100"/>
        <c:noMultiLvlLbl val="0"/>
      </c:catAx>
      <c:valAx>
        <c:axId val="708041504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4755232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1403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Sheet1!$A$2:$A$38</c:f>
              <c:strCache>
                <c:ptCount val="37"/>
                <c:pt idx="0">
                  <c:v>بخش داخلی</c:v>
                </c:pt>
                <c:pt idx="1">
                  <c:v>اورژانس بستری</c:v>
                </c:pt>
                <c:pt idx="2">
                  <c:v>دیالیز</c:v>
                </c:pt>
                <c:pt idx="3">
                  <c:v>زایشگاه</c:v>
                </c:pt>
                <c:pt idx="4">
                  <c:v>داروخانه</c:v>
                </c:pt>
                <c:pt idx="5">
                  <c:v>اورژانس</c:v>
                </c:pt>
                <c:pt idx="6">
                  <c:v>اتاق عمل</c:v>
                </c:pt>
                <c:pt idx="7">
                  <c:v>جراحی زنان</c:v>
                </c:pt>
                <c:pt idx="8">
                  <c:v>اتاق عمل  زایشگاه</c:v>
                </c:pt>
                <c:pt idx="9">
                  <c:v>آزمایشگاه</c:v>
                </c:pt>
                <c:pt idx="10">
                  <c:v>سی تی اسکن </c:v>
                </c:pt>
                <c:pt idx="11">
                  <c:v>بخش CCU</c:v>
                </c:pt>
                <c:pt idx="12">
                  <c:v>رادیولوژی</c:v>
                </c:pt>
                <c:pt idx="13">
                  <c:v>زنان و زایمان</c:v>
                </c:pt>
                <c:pt idx="14">
                  <c:v>بخش اطفال</c:v>
                </c:pt>
                <c:pt idx="15">
                  <c:v>اکوکاردیوگرافی</c:v>
                </c:pt>
                <c:pt idx="16">
                  <c:v>بخش جراحی</c:v>
                </c:pt>
                <c:pt idx="17">
                  <c:v>سونوگرافی</c:v>
                </c:pt>
                <c:pt idx="18">
                  <c:v>درمانگاه زنان صبح </c:v>
                </c:pt>
                <c:pt idx="19">
                  <c:v>تالاسمی</c:v>
                </c:pt>
                <c:pt idx="20">
                  <c:v>آزمایشگاه بانک خون </c:v>
                </c:pt>
                <c:pt idx="21">
                  <c:v>درمانگاه اطفال صبح</c:v>
                </c:pt>
                <c:pt idx="22">
                  <c:v>درمانگاه اطفال عصر </c:v>
                </c:pt>
                <c:pt idx="23">
                  <c:v>درمانگاه داخلی صبح</c:v>
                </c:pt>
                <c:pt idx="24">
                  <c:v>درمانگاه قلب صبح</c:v>
                </c:pt>
                <c:pt idx="25">
                  <c:v>درمانگاه</c:v>
                </c:pt>
                <c:pt idx="26">
                  <c:v>درمانگاه زنان عصر </c:v>
                </c:pt>
                <c:pt idx="27">
                  <c:v>داروخانه مخدر </c:v>
                </c:pt>
                <c:pt idx="28">
                  <c:v>بخش بستری کرونا</c:v>
                </c:pt>
                <c:pt idx="29">
                  <c:v>درمانگاه جراحی صبح</c:v>
                </c:pt>
                <c:pt idx="30">
                  <c:v>آزمایشگاه ارسالی</c:v>
                </c:pt>
                <c:pt idx="31">
                  <c:v>تست ورزش</c:v>
                </c:pt>
                <c:pt idx="32">
                  <c:v>مامایی</c:v>
                </c:pt>
                <c:pt idx="33">
                  <c:v>درمانگاه روان صبح</c:v>
                </c:pt>
                <c:pt idx="34">
                  <c:v>درمانگاه قلب عصر</c:v>
                </c:pt>
                <c:pt idx="35">
                  <c:v>درمانگاه داخلی عصر </c:v>
                </c:pt>
                <c:pt idx="36">
                  <c:v>ترخیص</c:v>
                </c:pt>
              </c:strCache>
            </c:strRef>
          </c:cat>
          <c:val>
            <c:numRef>
              <c:f>Sheet1!$J$2:$J$38</c:f>
              <c:numCache>
                <c:formatCode>#,##0</c:formatCode>
                <c:ptCount val="37"/>
                <c:pt idx="0">
                  <c:v>54672243426</c:v>
                </c:pt>
                <c:pt idx="1">
                  <c:v>36549114956</c:v>
                </c:pt>
                <c:pt idx="2">
                  <c:v>26534607508</c:v>
                </c:pt>
                <c:pt idx="3">
                  <c:v>25207504525</c:v>
                </c:pt>
                <c:pt idx="4">
                  <c:v>20693523082</c:v>
                </c:pt>
                <c:pt idx="5">
                  <c:v>18066404822</c:v>
                </c:pt>
                <c:pt idx="6">
                  <c:v>18059223726</c:v>
                </c:pt>
                <c:pt idx="7">
                  <c:v>17814538445</c:v>
                </c:pt>
                <c:pt idx="8">
                  <c:v>16289705578</c:v>
                </c:pt>
                <c:pt idx="9">
                  <c:v>11797972130</c:v>
                </c:pt>
                <c:pt idx="10">
                  <c:v>9536650703</c:v>
                </c:pt>
                <c:pt idx="11">
                  <c:v>8131154514</c:v>
                </c:pt>
                <c:pt idx="12">
                  <c:v>7251962176</c:v>
                </c:pt>
                <c:pt idx="13">
                  <c:v>6229145014</c:v>
                </c:pt>
                <c:pt idx="14">
                  <c:v>6182782368</c:v>
                </c:pt>
                <c:pt idx="15">
                  <c:v>5546155448</c:v>
                </c:pt>
                <c:pt idx="16">
                  <c:v>4160169699</c:v>
                </c:pt>
                <c:pt idx="17">
                  <c:v>2698812660</c:v>
                </c:pt>
                <c:pt idx="18">
                  <c:v>1709805980</c:v>
                </c:pt>
                <c:pt idx="19">
                  <c:v>1527445468</c:v>
                </c:pt>
                <c:pt idx="20">
                  <c:v>1306058560</c:v>
                </c:pt>
                <c:pt idx="21">
                  <c:v>873435720</c:v>
                </c:pt>
                <c:pt idx="22">
                  <c:v>832884240</c:v>
                </c:pt>
                <c:pt idx="23">
                  <c:v>830104680</c:v>
                </c:pt>
                <c:pt idx="24">
                  <c:v>766453680</c:v>
                </c:pt>
                <c:pt idx="25">
                  <c:v>715140580</c:v>
                </c:pt>
                <c:pt idx="26">
                  <c:v>425511500</c:v>
                </c:pt>
                <c:pt idx="27">
                  <c:v>423027014</c:v>
                </c:pt>
                <c:pt idx="28">
                  <c:v>137548762</c:v>
                </c:pt>
                <c:pt idx="29">
                  <c:v>125872200</c:v>
                </c:pt>
                <c:pt idx="30">
                  <c:v>66865000</c:v>
                </c:pt>
                <c:pt idx="31">
                  <c:v>56460400</c:v>
                </c:pt>
                <c:pt idx="32">
                  <c:v>33174878</c:v>
                </c:pt>
                <c:pt idx="33">
                  <c:v>31738800</c:v>
                </c:pt>
                <c:pt idx="34">
                  <c:v>3525200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F0-4614-AE16-4E1A159E7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85113632"/>
        <c:axId val="435563248"/>
        <c:axId val="0"/>
      </c:bar3DChart>
      <c:catAx>
        <c:axId val="78511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5563248"/>
        <c:crosses val="autoZero"/>
        <c:auto val="1"/>
        <c:lblAlgn val="ctr"/>
        <c:lblOffset val="100"/>
        <c:noMultiLvlLbl val="0"/>
      </c:catAx>
      <c:valAx>
        <c:axId val="43556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511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Sheet2!$A$1:$A$39</c:f>
              <c:strCache>
                <c:ptCount val="39"/>
                <c:pt idx="0">
                  <c:v>بخش</c:v>
                </c:pt>
                <c:pt idx="1">
                  <c:v>بخش داخلی</c:v>
                </c:pt>
                <c:pt idx="2">
                  <c:v>دیالیز</c:v>
                </c:pt>
                <c:pt idx="3">
                  <c:v>داروخانه</c:v>
                </c:pt>
                <c:pt idx="4">
                  <c:v>اورژانس</c:v>
                </c:pt>
                <c:pt idx="5">
                  <c:v>اتاق عمل</c:v>
                </c:pt>
                <c:pt idx="6">
                  <c:v>اتاق عمل  زایشگاه</c:v>
                </c:pt>
                <c:pt idx="7">
                  <c:v>آزمایشگاه</c:v>
                </c:pt>
                <c:pt idx="8">
                  <c:v>اورژانس بستری</c:v>
                </c:pt>
                <c:pt idx="9">
                  <c:v>سی تی اسکن </c:v>
                </c:pt>
                <c:pt idx="10">
                  <c:v>رادیولوژی</c:v>
                </c:pt>
                <c:pt idx="11">
                  <c:v>بخش CCU</c:v>
                </c:pt>
                <c:pt idx="12">
                  <c:v>زنان و زایمان</c:v>
                </c:pt>
                <c:pt idx="13">
                  <c:v>اکوکاردیوگرافی</c:v>
                </c:pt>
                <c:pt idx="14">
                  <c:v>بخش اطفال</c:v>
                </c:pt>
                <c:pt idx="15">
                  <c:v>جراحی زنان</c:v>
                </c:pt>
                <c:pt idx="16">
                  <c:v>سونوگرافی</c:v>
                </c:pt>
                <c:pt idx="17">
                  <c:v>درمانگاه زنان صبح </c:v>
                </c:pt>
                <c:pt idx="18">
                  <c:v>آزمایشگاه بانک خون </c:v>
                </c:pt>
                <c:pt idx="19">
                  <c:v>زایشگاه</c:v>
                </c:pt>
                <c:pt idx="20">
                  <c:v>درمانگاه اطفال صبح</c:v>
                </c:pt>
                <c:pt idx="21">
                  <c:v>درمانگاه داخلی صبح</c:v>
                </c:pt>
                <c:pt idx="22">
                  <c:v>درمانگاه اطفال عصر </c:v>
                </c:pt>
                <c:pt idx="23">
                  <c:v>تالاسمی</c:v>
                </c:pt>
                <c:pt idx="24">
                  <c:v>درمانگاه قلب صبح</c:v>
                </c:pt>
                <c:pt idx="25">
                  <c:v>درمانگاه</c:v>
                </c:pt>
                <c:pt idx="26">
                  <c:v>بخش جراحی</c:v>
                </c:pt>
                <c:pt idx="27">
                  <c:v>داروخانه مخدر </c:v>
                </c:pt>
                <c:pt idx="28">
                  <c:v>درمانگاه زنان عصر </c:v>
                </c:pt>
                <c:pt idx="29">
                  <c:v>درمانگاه جراحی صبح</c:v>
                </c:pt>
                <c:pt idx="30">
                  <c:v>آزمایشگاه ارسالی</c:v>
                </c:pt>
                <c:pt idx="31">
                  <c:v>تست ورزش</c:v>
                </c:pt>
                <c:pt idx="32">
                  <c:v>بخش بستری کرونا</c:v>
                </c:pt>
                <c:pt idx="33">
                  <c:v>درمانگاه روان صبح</c:v>
                </c:pt>
                <c:pt idx="34">
                  <c:v>مامایی</c:v>
                </c:pt>
                <c:pt idx="35">
                  <c:v>ترخیص</c:v>
                </c:pt>
                <c:pt idx="36">
                  <c:v>درمانگاه قلب عصر</c:v>
                </c:pt>
                <c:pt idx="37">
                  <c:v>درمانگاه داخلی عصر </c:v>
                </c:pt>
                <c:pt idx="38">
                  <c:v>درمانگاه روان عصر</c:v>
                </c:pt>
              </c:strCache>
            </c:strRef>
          </c:cat>
          <c:val>
            <c:numRef>
              <c:f>Sheet2!$B$1:$B$39</c:f>
              <c:numCache>
                <c:formatCode>_ * #,##0_-_ر_ي_ا_ل_ ;_ * #,##0\-_ر_ي_ا_ل_ ;_ * "-"_-_ر_ي_ا_ل_ ;_ @_ </c:formatCode>
                <c:ptCount val="39"/>
                <c:pt idx="0" formatCode="General">
                  <c:v>1402</c:v>
                </c:pt>
                <c:pt idx="1">
                  <c:v>24077214536</c:v>
                </c:pt>
                <c:pt idx="2">
                  <c:v>18115770300</c:v>
                </c:pt>
                <c:pt idx="3">
                  <c:v>17712363478</c:v>
                </c:pt>
                <c:pt idx="4">
                  <c:v>9970497300</c:v>
                </c:pt>
                <c:pt idx="5">
                  <c:v>15516045126</c:v>
                </c:pt>
                <c:pt idx="6">
                  <c:v>14457571843</c:v>
                </c:pt>
                <c:pt idx="7">
                  <c:v>6306475020</c:v>
                </c:pt>
                <c:pt idx="8">
                  <c:v>9416122932</c:v>
                </c:pt>
                <c:pt idx="9">
                  <c:v>3195891790</c:v>
                </c:pt>
                <c:pt idx="10">
                  <c:v>4327985620</c:v>
                </c:pt>
                <c:pt idx="11">
                  <c:v>2409179462</c:v>
                </c:pt>
                <c:pt idx="12">
                  <c:v>5102661752</c:v>
                </c:pt>
                <c:pt idx="13">
                  <c:v>589294640</c:v>
                </c:pt>
                <c:pt idx="14">
                  <c:v>3138358364</c:v>
                </c:pt>
                <c:pt idx="15">
                  <c:v>2564444584</c:v>
                </c:pt>
                <c:pt idx="16">
                  <c:v>922357346</c:v>
                </c:pt>
                <c:pt idx="17">
                  <c:v>1116214500</c:v>
                </c:pt>
                <c:pt idx="18">
                  <c:v>909817620</c:v>
                </c:pt>
                <c:pt idx="19">
                  <c:v>701289064</c:v>
                </c:pt>
                <c:pt idx="20">
                  <c:v>587388620</c:v>
                </c:pt>
                <c:pt idx="21">
                  <c:v>848125300</c:v>
                </c:pt>
                <c:pt idx="22">
                  <c:v>618431960</c:v>
                </c:pt>
                <c:pt idx="23">
                  <c:v>535562150</c:v>
                </c:pt>
                <c:pt idx="24">
                  <c:v>180931000</c:v>
                </c:pt>
                <c:pt idx="25">
                  <c:v>627949160</c:v>
                </c:pt>
                <c:pt idx="26">
                  <c:v>690124408</c:v>
                </c:pt>
                <c:pt idx="27">
                  <c:v>32241772</c:v>
                </c:pt>
                <c:pt idx="28">
                  <c:v>545110480</c:v>
                </c:pt>
                <c:pt idx="29">
                  <c:v>84155680</c:v>
                </c:pt>
                <c:pt idx="30">
                  <c:v>38032560</c:v>
                </c:pt>
                <c:pt idx="31">
                  <c:v>93870400</c:v>
                </c:pt>
                <c:pt idx="32">
                  <c:v>440223664</c:v>
                </c:pt>
                <c:pt idx="33">
                  <c:v>345406700</c:v>
                </c:pt>
                <c:pt idx="34">
                  <c:v>27670300</c:v>
                </c:pt>
                <c:pt idx="35">
                  <c:v>44323776</c:v>
                </c:pt>
                <c:pt idx="37">
                  <c:v>277318880</c:v>
                </c:pt>
                <c:pt idx="38">
                  <c:v>83036800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20-4C9C-A126-573E6C336B0F}"/>
            </c:ext>
          </c:extLst>
        </c:ser>
        <c:ser>
          <c:idx val="1"/>
          <c:order val="1"/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Sheet2!$A$1:$A$39</c:f>
              <c:strCache>
                <c:ptCount val="39"/>
                <c:pt idx="0">
                  <c:v>بخش</c:v>
                </c:pt>
                <c:pt idx="1">
                  <c:v>بخش داخلی</c:v>
                </c:pt>
                <c:pt idx="2">
                  <c:v>دیالیز</c:v>
                </c:pt>
                <c:pt idx="3">
                  <c:v>داروخانه</c:v>
                </c:pt>
                <c:pt idx="4">
                  <c:v>اورژانس</c:v>
                </c:pt>
                <c:pt idx="5">
                  <c:v>اتاق عمل</c:v>
                </c:pt>
                <c:pt idx="6">
                  <c:v>اتاق عمل  زایشگاه</c:v>
                </c:pt>
                <c:pt idx="7">
                  <c:v>آزمایشگاه</c:v>
                </c:pt>
                <c:pt idx="8">
                  <c:v>اورژانس بستری</c:v>
                </c:pt>
                <c:pt idx="9">
                  <c:v>سی تی اسکن </c:v>
                </c:pt>
                <c:pt idx="10">
                  <c:v>رادیولوژی</c:v>
                </c:pt>
                <c:pt idx="11">
                  <c:v>بخش CCU</c:v>
                </c:pt>
                <c:pt idx="12">
                  <c:v>زنان و زایمان</c:v>
                </c:pt>
                <c:pt idx="13">
                  <c:v>اکوکاردیوگرافی</c:v>
                </c:pt>
                <c:pt idx="14">
                  <c:v>بخش اطفال</c:v>
                </c:pt>
                <c:pt idx="15">
                  <c:v>جراحی زنان</c:v>
                </c:pt>
                <c:pt idx="16">
                  <c:v>سونوگرافی</c:v>
                </c:pt>
                <c:pt idx="17">
                  <c:v>درمانگاه زنان صبح </c:v>
                </c:pt>
                <c:pt idx="18">
                  <c:v>آزمایشگاه بانک خون </c:v>
                </c:pt>
                <c:pt idx="19">
                  <c:v>زایشگاه</c:v>
                </c:pt>
                <c:pt idx="20">
                  <c:v>درمانگاه اطفال صبح</c:v>
                </c:pt>
                <c:pt idx="21">
                  <c:v>درمانگاه داخلی صبح</c:v>
                </c:pt>
                <c:pt idx="22">
                  <c:v>درمانگاه اطفال عصر </c:v>
                </c:pt>
                <c:pt idx="23">
                  <c:v>تالاسمی</c:v>
                </c:pt>
                <c:pt idx="24">
                  <c:v>درمانگاه قلب صبح</c:v>
                </c:pt>
                <c:pt idx="25">
                  <c:v>درمانگاه</c:v>
                </c:pt>
                <c:pt idx="26">
                  <c:v>بخش جراحی</c:v>
                </c:pt>
                <c:pt idx="27">
                  <c:v>داروخانه مخدر </c:v>
                </c:pt>
                <c:pt idx="28">
                  <c:v>درمانگاه زنان عصر </c:v>
                </c:pt>
                <c:pt idx="29">
                  <c:v>درمانگاه جراحی صبح</c:v>
                </c:pt>
                <c:pt idx="30">
                  <c:v>آزمایشگاه ارسالی</c:v>
                </c:pt>
                <c:pt idx="31">
                  <c:v>تست ورزش</c:v>
                </c:pt>
                <c:pt idx="32">
                  <c:v>بخش بستری کرونا</c:v>
                </c:pt>
                <c:pt idx="33">
                  <c:v>درمانگاه روان صبح</c:v>
                </c:pt>
                <c:pt idx="34">
                  <c:v>مامایی</c:v>
                </c:pt>
                <c:pt idx="35">
                  <c:v>ترخیص</c:v>
                </c:pt>
                <c:pt idx="36">
                  <c:v>درمانگاه قلب عصر</c:v>
                </c:pt>
                <c:pt idx="37">
                  <c:v>درمانگاه داخلی عصر </c:v>
                </c:pt>
                <c:pt idx="38">
                  <c:v>درمانگاه روان عصر</c:v>
                </c:pt>
              </c:strCache>
            </c:strRef>
          </c:cat>
          <c:val>
            <c:numRef>
              <c:f>Sheet2!$C$1:$C$39</c:f>
              <c:numCache>
                <c:formatCode>#,##0</c:formatCode>
                <c:ptCount val="39"/>
                <c:pt idx="0" formatCode="General">
                  <c:v>1403</c:v>
                </c:pt>
                <c:pt idx="1">
                  <c:v>39140326256</c:v>
                </c:pt>
                <c:pt idx="2" formatCode="_ * #,##0_-_ر_ي_ا_ل_ ;_ * #,##0\-_ر_ي_ا_ل_ ;_ * &quot;-&quot;_-_ر_ي_ا_ل_ ;_ @_ ">
                  <c:v>26922647841</c:v>
                </c:pt>
                <c:pt idx="3" formatCode="_ * #,##0_-_ر_ي_ا_ل_ ;_ * #,##0\-_ر_ي_ا_ل_ ;_ * &quot;-&quot;_-_ر_ي_ا_ل_ ;_ @_ ">
                  <c:v>20708762170</c:v>
                </c:pt>
                <c:pt idx="4" formatCode="_ * #,##0_-_ر_ي_ا_ل_ ;_ * #,##0\-_ر_ي_ا_ل_ ;_ * &quot;-&quot;_-_ر_ي_ا_ل_ ;_ @_ ">
                  <c:v>18283648844</c:v>
                </c:pt>
                <c:pt idx="5" formatCode="_ * #,##0_-_ر_ي_ا_ل_ ;_ * #,##0\-_ر_ي_ا_ل_ ;_ * &quot;-&quot;_-_ر_ي_ا_ل_ ;_ @_ ">
                  <c:v>17657706851</c:v>
                </c:pt>
                <c:pt idx="6" formatCode="_ * #,##0_-_ر_ي_ا_ل_ ;_ * #,##0\-_ر_ي_ا_ل_ ;_ * &quot;-&quot;_-_ر_ي_ا_ل_ ;_ @_ ">
                  <c:v>16464065960</c:v>
                </c:pt>
                <c:pt idx="7" formatCode="_ * #,##0_-_ر_ي_ا_ل_ ;_ * #,##0\-_ر_ي_ا_ل_ ;_ * &quot;-&quot;_-_ر_ي_ا_ل_ ;_ @_ ">
                  <c:v>11721824380</c:v>
                </c:pt>
                <c:pt idx="8" formatCode="_ * #,##0_-_ر_ي_ا_ل_ ;_ * #,##0\-_ر_ي_ا_ل_ ;_ * &quot;-&quot;_-_ر_ي_ا_ل_ ;_ @_ ">
                  <c:v>11067469052</c:v>
                </c:pt>
                <c:pt idx="9" formatCode="_ * #,##0_-_ر_ي_ا_ل_ ;_ * #,##0\-_ر_ي_ا_ل_ ;_ * &quot;-&quot;_-_ر_ي_ا_ل_ ;_ @_ ">
                  <c:v>9097070560</c:v>
                </c:pt>
                <c:pt idx="10" formatCode="_ * #,##0_-_ر_ي_ا_ل_ ;_ * #,##0\-_ر_ي_ا_ل_ ;_ * &quot;-&quot;_-_ر_ي_ا_ل_ ;_ @_ ">
                  <c:v>7061881630</c:v>
                </c:pt>
                <c:pt idx="11" formatCode="_ * #,##0_-_ر_ي_ا_ل_ ;_ * #,##0\-_ر_ي_ا_ل_ ;_ * &quot;-&quot;_-_ر_ي_ا_ل_ ;_ @_ ">
                  <c:v>6020802032</c:v>
                </c:pt>
                <c:pt idx="12" formatCode="_ * #,##0_-_ر_ي_ا_ل_ ;_ * #,##0\-_ر_ي_ا_ل_ ;_ * &quot;-&quot;_-_ر_ي_ا_ل_ ;_ @_ ">
                  <c:v>5418959624</c:v>
                </c:pt>
                <c:pt idx="13" formatCode="_ * #,##0_-_ر_ي_ا_ل_ ;_ * #,##0\-_ر_ي_ا_ل_ ;_ * &quot;-&quot;_-_ر_ي_ا_ل_ ;_ @_ ">
                  <c:v>5371551580</c:v>
                </c:pt>
                <c:pt idx="14" formatCode="_ * #,##0_-_ر_ي_ا_ل_ ;_ * #,##0\-_ر_ي_ا_ل_ ;_ * &quot;-&quot;_-_ر_ي_ا_ل_ ;_ @_ ">
                  <c:v>4365167944</c:v>
                </c:pt>
                <c:pt idx="15" formatCode="_ * #,##0_-_ر_ي_ا_ل_ ;_ * #,##0\-_ر_ي_ا_ل_ ;_ * &quot;-&quot;_-_ر_ي_ا_ل_ ;_ @_ ">
                  <c:v>3922042568</c:v>
                </c:pt>
                <c:pt idx="16" formatCode="_ * #,##0_-_ر_ي_ا_ل_ ;_ * #,##0\-_ر_ي_ا_ل_ ;_ * &quot;-&quot;_-_ر_ي_ا_ل_ ;_ @_ ">
                  <c:v>2665454234</c:v>
                </c:pt>
                <c:pt idx="17" formatCode="_ * #,##0_-_ر_ي_ا_ل_ ;_ * #,##0\-_ر_ي_ا_ل_ ;_ * &quot;-&quot;_-_ر_ي_ا_ل_ ;_ @_ ">
                  <c:v>1709805980</c:v>
                </c:pt>
                <c:pt idx="18" formatCode="_ * #,##0_-_ر_ي_ا_ل_ ;_ * #,##0\-_ر_ي_ا_ل_ ;_ * &quot;-&quot;_-_ر_ي_ا_ل_ ;_ @_ ">
                  <c:v>1285590060</c:v>
                </c:pt>
                <c:pt idx="19" formatCode="_ * #,##0_-_ر_ي_ا_ل_ ;_ * #,##0\-_ر_ي_ا_ل_ ;_ * &quot;-&quot;_-_ر_ي_ا_ل_ ;_ @_ ">
                  <c:v>1080619920</c:v>
                </c:pt>
                <c:pt idx="20" formatCode="_ * #,##0_-_ر_ي_ا_ل_ ;_ * #,##0\-_ر_ي_ا_ل_ ;_ * &quot;-&quot;_-_ر_ي_ا_ل_ ;_ @_ ">
                  <c:v>873435720</c:v>
                </c:pt>
                <c:pt idx="21" formatCode="_ * #,##0_-_ر_ي_ا_ل_ ;_ * #,##0\-_ر_ي_ا_ل_ ;_ * &quot;-&quot;_-_ر_ي_ا_ل_ ;_ @_ ">
                  <c:v>844612680</c:v>
                </c:pt>
                <c:pt idx="22" formatCode="_ * #,##0_-_ر_ي_ا_ل_ ;_ * #,##0\-_ر_ي_ا_ل_ ;_ * &quot;-&quot;_-_ر_ي_ا_ل_ ;_ @_ ">
                  <c:v>831858840</c:v>
                </c:pt>
                <c:pt idx="23" formatCode="_ * #,##0_-_ر_ي_ا_ل_ ;_ * #,##0\-_ر_ي_ا_ل_ ;_ * &quot;-&quot;_-_ر_ي_ا_ل_ ;_ @_ ">
                  <c:v>820233740</c:v>
                </c:pt>
                <c:pt idx="24" formatCode="_ * #,##0_-_ر_ي_ا_ل_ ;_ * #,##0\-_ر_ي_ا_ل_ ;_ * &quot;-&quot;_-_ر_ي_ا_ل_ ;_ @_ ">
                  <c:v>767479080</c:v>
                </c:pt>
                <c:pt idx="25" formatCode="_ * #,##0_-_ر_ي_ا_ل_ ;_ * #,##0\-_ر_ي_ا_ل_ ;_ * &quot;-&quot;_-_ر_ي_ا_ل_ ;_ @_ ">
                  <c:v>716519500</c:v>
                </c:pt>
                <c:pt idx="26" formatCode="_ * #,##0_-_ر_ي_ا_ل_ ;_ * #,##0\-_ر_ي_ا_ل_ ;_ * &quot;-&quot;_-_ر_ي_ا_ل_ ;_ @_ ">
                  <c:v>710381704</c:v>
                </c:pt>
                <c:pt idx="27" formatCode="_ * #,##0_-_ر_ي_ا_ل_ ;_ * #,##0\-_ر_ي_ا_ل_ ;_ * &quot;-&quot;_-_ر_ي_ا_ل_ ;_ @_ ">
                  <c:v>432162211</c:v>
                </c:pt>
                <c:pt idx="28" formatCode="_ * #,##0_-_ر_ي_ا_ل_ ;_ * #,##0\-_ر_ي_ا_ل_ ;_ * &quot;-&quot;_-_ر_ي_ا_ل_ ;_ @_ ">
                  <c:v>425511500</c:v>
                </c:pt>
                <c:pt idx="29" formatCode="_ * #,##0_-_ر_ي_ا_ل_ ;_ * #,##0\-_ر_ي_ا_ل_ ;_ * &quot;-&quot;_-_ر_ي_ا_ل_ ;_ @_ ">
                  <c:v>125872200</c:v>
                </c:pt>
                <c:pt idx="30" formatCode="_ * #,##0_-_ر_ي_ا_ل_ ;_ * #,##0\-_ر_ي_ا_ل_ ;_ * &quot;-&quot;_-_ر_ي_ا_ل_ ;_ @_ ">
                  <c:v>66989000</c:v>
                </c:pt>
                <c:pt idx="31" formatCode="_ * #,##0_-_ر_ي_ا_ل_ ;_ * #,##0\-_ر_ي_ا_ل_ ;_ * &quot;-&quot;_-_ر_ي_ا_ل_ ;_ @_ ">
                  <c:v>56460400</c:v>
                </c:pt>
                <c:pt idx="32" formatCode="_ * #,##0_-_ر_ي_ا_ل_ ;_ * #,##0\-_ر_ي_ا_ل_ ;_ * &quot;-&quot;_-_ر_ي_ا_ل_ ;_ @_ ">
                  <c:v>54541008</c:v>
                </c:pt>
                <c:pt idx="33" formatCode="_ * #,##0_-_ر_ي_ا_ل_ ;_ * #,##0\-_ر_ي_ا_ل_ ;_ * &quot;-&quot;_-_ر_ي_ا_ل_ ;_ @_ ">
                  <c:v>35434800</c:v>
                </c:pt>
                <c:pt idx="34" formatCode="_ * #,##0_-_ر_ي_ا_ل_ ;_ * #,##0\-_ر_ي_ا_ل_ ;_ * &quot;-&quot;_-_ر_ي_ا_ل_ ;_ @_ ">
                  <c:v>32112140</c:v>
                </c:pt>
                <c:pt idx="35" formatCode="_ * #,##0_-_ر_ي_ا_ل_ ;_ * #,##0\-_ر_ي_ا_ل_ ;_ * &quot;-&quot;_-_ر_ي_ا_ل_ ;_ @_ ">
                  <c:v>8414600</c:v>
                </c:pt>
                <c:pt idx="36" formatCode="_ * #,##0_-_ر_ي_ا_ل_ ;_ * #,##0\-_ر_ي_ا_ل_ ;_ * &quot;-&quot;_-_ر_ي_ا_ل_ ;_ @_ ">
                  <c:v>3076200</c:v>
                </c:pt>
                <c:pt idx="37" formatCode="_ * #,##0_-_ر_ي_ا_ل_ ;_ * #,##0\-_ر_ي_ا_ل_ ;_ * &quot;-&quot;_-_ر_ي_ا_ل_ ;_ @_ ">
                  <c:v>1116000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20-4C9C-A126-573E6C336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1335391711"/>
        <c:axId val="1240313519"/>
      </c:barChart>
      <c:catAx>
        <c:axId val="1335391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0313519"/>
        <c:crosses val="autoZero"/>
        <c:auto val="1"/>
        <c:lblAlgn val="ctr"/>
        <c:lblOffset val="100"/>
        <c:noMultiLvlLbl val="0"/>
      </c:catAx>
      <c:valAx>
        <c:axId val="1240313519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5391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Sheet2!$G$26</c:f>
              <c:strCache>
                <c:ptCount val="1"/>
                <c:pt idx="0">
                  <c:v>1403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Sheet2!$F$27:$F$28</c:f>
              <c:strCache>
                <c:ptCount val="2"/>
                <c:pt idx="0">
                  <c:v>درآمد </c:v>
                </c:pt>
                <c:pt idx="1">
                  <c:v>هزینه</c:v>
                </c:pt>
              </c:strCache>
            </c:strRef>
          </c:cat>
          <c:val>
            <c:numRef>
              <c:f>Sheet2!$G$27:$G$28</c:f>
              <c:numCache>
                <c:formatCode>#,##0</c:formatCode>
                <c:ptCount val="2"/>
                <c:pt idx="0" formatCode="_ * #,##0_-_ر_ي_ا_ل_ ;_ * #,##0\-_ر_ي_ا_ل_ ;_ * &quot;-&quot;_-_ر_ي_ا_ل_ ;_ @_ ">
                  <c:v>216771608809</c:v>
                </c:pt>
                <c:pt idx="1">
                  <c:v>121172812185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5E-4502-AE6E-A36E856D2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5460944"/>
        <c:axId val="810979680"/>
        <c:axId val="0"/>
      </c:bar3DChart>
      <c:catAx>
        <c:axId val="71546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0979680"/>
        <c:crosses val="autoZero"/>
        <c:auto val="1"/>
        <c:lblAlgn val="ctr"/>
        <c:lblOffset val="100"/>
        <c:noMultiLvlLbl val="0"/>
      </c:catAx>
      <c:valAx>
        <c:axId val="81097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5460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نسبت درآمد به هزینه</a:t>
            </a:r>
            <a:endParaRPr lang="en-US"/>
          </a:p>
        </c:rich>
      </c:tx>
      <c:layout>
        <c:manualLayout>
          <c:xMode val="edge"/>
          <c:yMode val="edge"/>
          <c:x val="0.3964652230971128"/>
          <c:y val="4.1666666666666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Sheet2!$F$27</c:f>
              <c:strCache>
                <c:ptCount val="1"/>
                <c:pt idx="0">
                  <c:v>درآمد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Sheet2!$G$26:$H$26</c:f>
              <c:numCache>
                <c:formatCode>0</c:formatCode>
                <c:ptCount val="2"/>
                <c:pt idx="0">
                  <c:v>1403</c:v>
                </c:pt>
                <c:pt idx="1">
                  <c:v>1402</c:v>
                </c:pt>
              </c:numCache>
            </c:numRef>
          </c:cat>
          <c:val>
            <c:numRef>
              <c:f>Sheet2!$G$27:$H$27</c:f>
              <c:numCache>
                <c:formatCode>#,##0</c:formatCode>
                <c:ptCount val="2"/>
                <c:pt idx="0" formatCode="_ * #,##0_-_ر_ي_ا_ل_ ;_ * #,##0\-_ر_ي_ا_ل_ ;_ * &quot;-&quot;_-_ر_ي_ا_ل_ ;_ @_ ">
                  <c:v>216771608809</c:v>
                </c:pt>
                <c:pt idx="1">
                  <c:v>146649458887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E1-4405-99F6-DDD90E05F4EE}"/>
            </c:ext>
          </c:extLst>
        </c:ser>
        <c:ser>
          <c:idx val="1"/>
          <c:order val="1"/>
          <c:tx>
            <c:strRef>
              <c:f>Sheet2!$F$28</c:f>
              <c:strCache>
                <c:ptCount val="1"/>
                <c:pt idx="0">
                  <c:v>هزینه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Sheet2!$G$26:$H$26</c:f>
              <c:numCache>
                <c:formatCode>0</c:formatCode>
                <c:ptCount val="2"/>
                <c:pt idx="0">
                  <c:v>1403</c:v>
                </c:pt>
                <c:pt idx="1">
                  <c:v>1402</c:v>
                </c:pt>
              </c:numCache>
            </c:numRef>
          </c:cat>
          <c:val>
            <c:numRef>
              <c:f>Sheet2!$G$28:$H$28</c:f>
              <c:numCache>
                <c:formatCode>#,##0</c:formatCode>
                <c:ptCount val="2"/>
                <c:pt idx="0">
                  <c:v>112219236046</c:v>
                </c:pt>
                <c:pt idx="1">
                  <c:v>128818235221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E1-4405-99F6-DDD90E05F4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6145391"/>
        <c:axId val="916034895"/>
        <c:axId val="0"/>
      </c:bar3DChart>
      <c:catAx>
        <c:axId val="1326145391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6034895"/>
        <c:crosses val="autoZero"/>
        <c:auto val="1"/>
        <c:lblAlgn val="ctr"/>
        <c:lblOffset val="100"/>
        <c:noMultiLvlLbl val="0"/>
      </c:catAx>
      <c:valAx>
        <c:axId val="9160348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6145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5bb1ffeb9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5bb1ffeb9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5134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5417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6891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630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815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804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37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639550" y="539500"/>
            <a:ext cx="3621900" cy="259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20775" y="3894194"/>
            <a:ext cx="2240700" cy="709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ea typeface="Vazir Light FD" pitchFamily="2" charset="-78"/>
                <a:cs typeface="Vazir Light FD" pitchFamily="2" charset="-78"/>
                <a:sym typeface="Darker Grotesqu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grpSp>
        <p:nvGrpSpPr>
          <p:cNvPr id="11" name="Google Shape;11;p2"/>
          <p:cNvGrpSpPr/>
          <p:nvPr/>
        </p:nvGrpSpPr>
        <p:grpSpPr>
          <a:xfrm>
            <a:off x="8526260" y="127531"/>
            <a:ext cx="1124100" cy="5728325"/>
            <a:chOff x="8526260" y="127531"/>
            <a:chExt cx="1124100" cy="5728325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8526266" y="3949319"/>
              <a:ext cx="1124087" cy="1906537"/>
              <a:chOff x="-342800" y="3794754"/>
              <a:chExt cx="1562100" cy="2649440"/>
            </a:xfrm>
          </p:grpSpPr>
          <p:sp>
            <p:nvSpPr>
              <p:cNvPr id="13" name="Google Shape;13;p2"/>
              <p:cNvSpPr/>
              <p:nvPr/>
            </p:nvSpPr>
            <p:spPr>
              <a:xfrm rot="10800000" flipH="1">
                <a:off x="-342800" y="3794754"/>
                <a:ext cx="1562100" cy="1562100"/>
              </a:xfrm>
              <a:prstGeom prst="pie">
                <a:avLst>
                  <a:gd name="adj1" fmla="val 0"/>
                  <a:gd name="adj2" fmla="val 10792738"/>
                </a:avLst>
              </a:prstGeom>
              <a:solidFill>
                <a:schemeClr val="dk1"/>
              </a:solidFill>
              <a:ln>
                <a:noFill/>
              </a:ln>
              <a:effectLst>
                <a:outerShdw blurRad="285750" dist="19050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 rot="10800000" flipH="1">
                <a:off x="-342800" y="4882093"/>
                <a:ext cx="1562100" cy="1562100"/>
              </a:xfrm>
              <a:prstGeom prst="pie">
                <a:avLst>
                  <a:gd name="adj1" fmla="val 0"/>
                  <a:gd name="adj2" fmla="val 10792738"/>
                </a:avLst>
              </a:prstGeom>
              <a:solidFill>
                <a:schemeClr val="dk1"/>
              </a:solidFill>
              <a:ln>
                <a:noFill/>
              </a:ln>
              <a:effectLst>
                <a:outerShdw blurRad="285750" dist="19050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Google Shape;15;p2"/>
            <p:cNvSpPr/>
            <p:nvPr/>
          </p:nvSpPr>
          <p:spPr>
            <a:xfrm rot="10800000" flipH="1">
              <a:off x="8526260" y="127531"/>
              <a:ext cx="1124100" cy="1124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/>
          <p:nvPr/>
        </p:nvSpPr>
        <p:spPr>
          <a:xfrm>
            <a:off x="3464613" y="4421000"/>
            <a:ext cx="366000" cy="3660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>
            <a:spLocks noGrp="1"/>
          </p:cNvSpPr>
          <p:nvPr>
            <p:ph type="pic" idx="2"/>
          </p:nvPr>
        </p:nvSpPr>
        <p:spPr>
          <a:xfrm>
            <a:off x="1174250" y="539500"/>
            <a:ext cx="3804300" cy="3907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713225" y="2395350"/>
            <a:ext cx="3957900" cy="17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983475" y="1031725"/>
            <a:ext cx="2027100" cy="471600"/>
          </a:xfrm>
          <a:prstGeom prst="rect">
            <a:avLst/>
          </a:prstGeom>
          <a:solidFill>
            <a:schemeClr val="dk1"/>
          </a:solidFill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i="1">
                <a:solidFill>
                  <a:schemeClr val="lt1"/>
                </a:solidFill>
                <a:latin typeface="Shabnam" panose="020B0603030804020204" pitchFamily="34" charset="-78"/>
                <a:ea typeface="Shabnam" panose="020B0603030804020204" pitchFamily="34" charset="-78"/>
                <a:cs typeface="Shabnam" panose="020B0603030804020204" pitchFamily="34" charset="-78"/>
                <a:sym typeface="Parisien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713225" y="4155150"/>
            <a:ext cx="3957900" cy="419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2" name="Google Shape;22;p3"/>
          <p:cNvGrpSpPr/>
          <p:nvPr/>
        </p:nvGrpSpPr>
        <p:grpSpPr>
          <a:xfrm>
            <a:off x="253513" y="112150"/>
            <a:ext cx="978275" cy="1148700"/>
            <a:chOff x="8094475" y="3731450"/>
            <a:chExt cx="978275" cy="1148700"/>
          </a:xfrm>
        </p:grpSpPr>
        <p:sp>
          <p:nvSpPr>
            <p:cNvPr id="23" name="Google Shape;23;p3"/>
            <p:cNvSpPr/>
            <p:nvPr/>
          </p:nvSpPr>
          <p:spPr>
            <a:xfrm>
              <a:off x="8484750" y="3731450"/>
              <a:ext cx="588000" cy="588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8094475" y="451415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3"/>
          <p:cNvSpPr>
            <a:spLocks noGrp="1"/>
          </p:cNvSpPr>
          <p:nvPr>
            <p:ph type="pic" idx="3"/>
          </p:nvPr>
        </p:nvSpPr>
        <p:spPr>
          <a:xfrm>
            <a:off x="5921494" y="539500"/>
            <a:ext cx="2509200" cy="370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660550" y="748500"/>
            <a:ext cx="3656100" cy="95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1"/>
          </p:nvPr>
        </p:nvSpPr>
        <p:spPr>
          <a:xfrm>
            <a:off x="4660550" y="1631250"/>
            <a:ext cx="36561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60" name="Google Shape;60;p9"/>
          <p:cNvGrpSpPr/>
          <p:nvPr/>
        </p:nvGrpSpPr>
        <p:grpSpPr>
          <a:xfrm>
            <a:off x="-463784" y="3949319"/>
            <a:ext cx="1124087" cy="1906537"/>
            <a:chOff x="-342800" y="3794754"/>
            <a:chExt cx="1562100" cy="2649440"/>
          </a:xfrm>
        </p:grpSpPr>
        <p:sp>
          <p:nvSpPr>
            <p:cNvPr id="61" name="Google Shape;61;p9"/>
            <p:cNvSpPr/>
            <p:nvPr/>
          </p:nvSpPr>
          <p:spPr>
            <a:xfrm rot="10800000" flipH="1">
              <a:off x="-342800" y="3794754"/>
              <a:ext cx="1562100" cy="1562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9"/>
            <p:cNvSpPr/>
            <p:nvPr/>
          </p:nvSpPr>
          <p:spPr>
            <a:xfrm rot="10800000" flipH="1">
              <a:off x="-342800" y="4882093"/>
              <a:ext cx="1562100" cy="1562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9"/>
          <p:cNvSpPr>
            <a:spLocks noGrp="1"/>
          </p:cNvSpPr>
          <p:nvPr>
            <p:ph type="pic" idx="2"/>
          </p:nvPr>
        </p:nvSpPr>
        <p:spPr>
          <a:xfrm>
            <a:off x="815880" y="817200"/>
            <a:ext cx="3840600" cy="3858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4" name="Google Shape;64;p9"/>
          <p:cNvSpPr/>
          <p:nvPr/>
        </p:nvSpPr>
        <p:spPr>
          <a:xfrm>
            <a:off x="8598588" y="207700"/>
            <a:ext cx="366000" cy="3660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 txBox="1">
            <a:spLocks noGrp="1"/>
          </p:cNvSpPr>
          <p:nvPr>
            <p:ph type="title"/>
          </p:nvPr>
        </p:nvSpPr>
        <p:spPr>
          <a:xfrm>
            <a:off x="882050" y="1468288"/>
            <a:ext cx="2430600" cy="113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1"/>
          </p:nvPr>
        </p:nvSpPr>
        <p:spPr>
          <a:xfrm>
            <a:off x="882050" y="2607500"/>
            <a:ext cx="2430600" cy="10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5" name="Google Shape;125;p16"/>
          <p:cNvSpPr/>
          <p:nvPr/>
        </p:nvSpPr>
        <p:spPr>
          <a:xfrm rot="5400000">
            <a:off x="8746075" y="3854300"/>
            <a:ext cx="1077900" cy="1077900"/>
          </a:xfrm>
          <a:prstGeom prst="pie">
            <a:avLst>
              <a:gd name="adj1" fmla="val 0"/>
              <a:gd name="adj2" fmla="val 10792738"/>
            </a:avLst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3505800" cy="98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263" name="Google Shape;263;p31"/>
          <p:cNvSpPr txBox="1">
            <a:spLocks noGrp="1"/>
          </p:cNvSpPr>
          <p:nvPr>
            <p:ph type="subTitle" idx="1"/>
          </p:nvPr>
        </p:nvSpPr>
        <p:spPr>
          <a:xfrm>
            <a:off x="713225" y="1470700"/>
            <a:ext cx="35058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65" name="Google Shape;265;p31"/>
          <p:cNvSpPr/>
          <p:nvPr/>
        </p:nvSpPr>
        <p:spPr>
          <a:xfrm flipH="1">
            <a:off x="8809313" y="4172500"/>
            <a:ext cx="173700" cy="10122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1"/>
          <p:cNvSpPr>
            <a:spLocks noGrp="1"/>
          </p:cNvSpPr>
          <p:nvPr>
            <p:ph type="pic" idx="2"/>
          </p:nvPr>
        </p:nvSpPr>
        <p:spPr>
          <a:xfrm>
            <a:off x="4626475" y="539500"/>
            <a:ext cx="3804300" cy="3907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2"/>
          <p:cNvSpPr/>
          <p:nvPr/>
        </p:nvSpPr>
        <p:spPr>
          <a:xfrm rot="5400000">
            <a:off x="8617325" y="39275"/>
            <a:ext cx="1077900" cy="1077900"/>
          </a:xfrm>
          <a:prstGeom prst="pie">
            <a:avLst>
              <a:gd name="adj1" fmla="val 0"/>
              <a:gd name="adj2" fmla="val 10792738"/>
            </a:avLst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32"/>
          <p:cNvSpPr/>
          <p:nvPr/>
        </p:nvSpPr>
        <p:spPr>
          <a:xfrm flipH="1">
            <a:off x="-1830975" y="92125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Google Shape;271;p33"/>
          <p:cNvGrpSpPr/>
          <p:nvPr/>
        </p:nvGrpSpPr>
        <p:grpSpPr>
          <a:xfrm>
            <a:off x="253513" y="112150"/>
            <a:ext cx="978275" cy="1148700"/>
            <a:chOff x="8094475" y="3731450"/>
            <a:chExt cx="978275" cy="1148700"/>
          </a:xfrm>
        </p:grpSpPr>
        <p:sp>
          <p:nvSpPr>
            <p:cNvPr id="272" name="Google Shape;272;p33"/>
            <p:cNvSpPr/>
            <p:nvPr/>
          </p:nvSpPr>
          <p:spPr>
            <a:xfrm>
              <a:off x="8484750" y="3731450"/>
              <a:ext cx="588000" cy="588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3"/>
            <p:cNvSpPr/>
            <p:nvPr/>
          </p:nvSpPr>
          <p:spPr>
            <a:xfrm>
              <a:off x="8094475" y="451415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" name="Google Shape;274;p33"/>
          <p:cNvSpPr/>
          <p:nvPr/>
        </p:nvSpPr>
        <p:spPr>
          <a:xfrm rot="5400000">
            <a:off x="7326000" y="608850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8" r:id="rId4"/>
    <p:sldLayoutId id="2147483662" r:id="rId5"/>
    <p:sldLayoutId id="2147483677" r:id="rId6"/>
    <p:sldLayoutId id="2147483678" r:id="rId7"/>
    <p:sldLayoutId id="2147483679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Shabnam" panose="020B0603030804020204" pitchFamily="34" charset="-78"/>
          <a:ea typeface="Shabnam" panose="020B0603030804020204" pitchFamily="34" charset="-78"/>
          <a:cs typeface="Shabnam" panose="020B0603030804020204" pitchFamily="34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Vazir Light FD" pitchFamily="2" charset="-78"/>
          <a:ea typeface="Vazir Light FD" pitchFamily="2" charset="-78"/>
          <a:cs typeface="Vazir Light FD" pitchFamily="2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>
            <a:spLocks noGrp="1"/>
          </p:cNvSpPr>
          <p:nvPr>
            <p:ph type="ctrTitle"/>
          </p:nvPr>
        </p:nvSpPr>
        <p:spPr>
          <a:xfrm>
            <a:off x="4639550" y="539500"/>
            <a:ext cx="4504450" cy="25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i="0" dirty="0">
                <a:sym typeface="Parisienne"/>
              </a:rPr>
              <a:t>کمیته اقتصاد درمان </a:t>
            </a:r>
            <a:endParaRPr sz="1600" b="1" i="0" dirty="0"/>
          </a:p>
        </p:txBody>
      </p:sp>
      <p:sp>
        <p:nvSpPr>
          <p:cNvPr id="286" name="Google Shape;286;p37"/>
          <p:cNvSpPr txBox="1">
            <a:spLocks noGrp="1"/>
          </p:cNvSpPr>
          <p:nvPr>
            <p:ph type="subTitle" idx="1"/>
          </p:nvPr>
        </p:nvSpPr>
        <p:spPr>
          <a:xfrm>
            <a:off x="6020775" y="3894194"/>
            <a:ext cx="2240700" cy="70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/>
              <a:t>دبیر کمیته : سامیه هوشمند</a:t>
            </a:r>
            <a:endParaRPr sz="1200" dirty="0"/>
          </a:p>
        </p:txBody>
      </p:sp>
      <p:grpSp>
        <p:nvGrpSpPr>
          <p:cNvPr id="287" name="Google Shape;287;p37"/>
          <p:cNvGrpSpPr/>
          <p:nvPr/>
        </p:nvGrpSpPr>
        <p:grpSpPr>
          <a:xfrm>
            <a:off x="216000" y="752200"/>
            <a:ext cx="3964925" cy="3851800"/>
            <a:chOff x="216000" y="752200"/>
            <a:chExt cx="3964925" cy="3851800"/>
          </a:xfrm>
        </p:grpSpPr>
        <p:sp>
          <p:nvSpPr>
            <p:cNvPr id="288" name="Google Shape;288;p37"/>
            <p:cNvSpPr/>
            <p:nvPr/>
          </p:nvSpPr>
          <p:spPr>
            <a:xfrm>
              <a:off x="713225" y="1136300"/>
              <a:ext cx="3467700" cy="34677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zzzz</a:t>
              </a:r>
              <a:endParaRPr/>
            </a:p>
          </p:txBody>
        </p:sp>
        <p:grpSp>
          <p:nvGrpSpPr>
            <p:cNvPr id="289" name="Google Shape;289;p37"/>
            <p:cNvGrpSpPr/>
            <p:nvPr/>
          </p:nvGrpSpPr>
          <p:grpSpPr>
            <a:xfrm>
              <a:off x="216000" y="752200"/>
              <a:ext cx="3479275" cy="171000"/>
              <a:chOff x="216000" y="752200"/>
              <a:chExt cx="3479275" cy="171000"/>
            </a:xfrm>
          </p:grpSpPr>
          <p:sp>
            <p:nvSpPr>
              <p:cNvPr id="290" name="Google Shape;290;p37"/>
              <p:cNvSpPr/>
              <p:nvPr/>
            </p:nvSpPr>
            <p:spPr>
              <a:xfrm>
                <a:off x="216000" y="752200"/>
                <a:ext cx="181800" cy="1710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285750" dist="28575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37"/>
              <p:cNvSpPr/>
              <p:nvPr/>
            </p:nvSpPr>
            <p:spPr>
              <a:xfrm>
                <a:off x="576175" y="752200"/>
                <a:ext cx="3119100" cy="1710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285750" dist="28575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BA5599E-D670-508C-0E03-5217122ED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26" y="1136294"/>
            <a:ext cx="3467700" cy="3467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F58B5B-9531-FA13-0BF8-D0DA14991E59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fa-IR" sz="1800" dirty="0">
                <a:cs typeface="2  Titr" panose="00000700000000000000" pitchFamily="2" charset="-78"/>
              </a:rPr>
              <a:t>سود و زیان گلوبال</a:t>
            </a:r>
            <a:endParaRPr lang="en-US" sz="1800" dirty="0">
              <a:cs typeface="2 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51CF22-34FB-AD96-A65D-2B62B76B2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21" t="56438" r="20466" b="15228"/>
          <a:stretch/>
        </p:blipFill>
        <p:spPr>
          <a:xfrm>
            <a:off x="297712" y="1967023"/>
            <a:ext cx="8569841" cy="277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84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F58B5B-9531-FA13-0BF8-D0DA14991E59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fa-IR" sz="1800" dirty="0">
                <a:cs typeface="2  Titr" panose="00000700000000000000" pitchFamily="2" charset="-78"/>
              </a:rPr>
              <a:t>سود و زیان گلوبال</a:t>
            </a:r>
            <a:endParaRPr lang="en-US" sz="1800" dirty="0">
              <a:cs typeface="2 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5196B3-FA9B-BC6D-8D28-244730573E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88" t="44650" r="17674" b="33221"/>
          <a:stretch/>
        </p:blipFill>
        <p:spPr>
          <a:xfrm>
            <a:off x="648586" y="1616149"/>
            <a:ext cx="7889358" cy="292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18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5"/>
          <p:cNvSpPr txBox="1">
            <a:spLocks noGrp="1"/>
          </p:cNvSpPr>
          <p:nvPr>
            <p:ph type="title"/>
          </p:nvPr>
        </p:nvSpPr>
        <p:spPr>
          <a:xfrm>
            <a:off x="4175991" y="591851"/>
            <a:ext cx="3749282" cy="9529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i="0" dirty="0">
                <a:cs typeface="2  Titr" panose="00000700000000000000" pitchFamily="2" charset="-78"/>
              </a:rPr>
              <a:t>مصرف هتلینگ به تفکیک بخش سال 1403</a:t>
            </a:r>
            <a:endParaRPr sz="1800" i="0" dirty="0">
              <a:cs typeface="2  Titr" panose="00000700000000000000" pitchFamily="2" charset="-78"/>
            </a:endParaRPr>
          </a:p>
        </p:txBody>
      </p:sp>
      <p:sp>
        <p:nvSpPr>
          <p:cNvPr id="536" name="Google Shape;536;p55"/>
          <p:cNvSpPr/>
          <p:nvPr/>
        </p:nvSpPr>
        <p:spPr>
          <a:xfrm>
            <a:off x="-168587" y="792725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FCD726A-D481-33D2-8518-B5C699BF4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469690"/>
              </p:ext>
            </p:extLst>
          </p:nvPr>
        </p:nvGraphicFramePr>
        <p:xfrm>
          <a:off x="1167787" y="1788471"/>
          <a:ext cx="6757486" cy="3180139"/>
        </p:xfrm>
        <a:graphic>
          <a:graphicData uri="http://schemas.openxmlformats.org/drawingml/2006/table">
            <a:tbl>
              <a:tblPr rtl="1">
                <a:tableStyleId>{69CF1AB2-1976-4502-BF36-3FF5EA218861}</a:tableStyleId>
              </a:tblPr>
              <a:tblGrid>
                <a:gridCol w="1432528">
                  <a:extLst>
                    <a:ext uri="{9D8B030D-6E8A-4147-A177-3AD203B41FA5}">
                      <a16:colId xmlns:a16="http://schemas.microsoft.com/office/drawing/2014/main" val="1726322511"/>
                    </a:ext>
                  </a:extLst>
                </a:gridCol>
                <a:gridCol w="1774986">
                  <a:extLst>
                    <a:ext uri="{9D8B030D-6E8A-4147-A177-3AD203B41FA5}">
                      <a16:colId xmlns:a16="http://schemas.microsoft.com/office/drawing/2014/main" val="3975472298"/>
                    </a:ext>
                  </a:extLst>
                </a:gridCol>
                <a:gridCol w="1774986">
                  <a:extLst>
                    <a:ext uri="{9D8B030D-6E8A-4147-A177-3AD203B41FA5}">
                      <a16:colId xmlns:a16="http://schemas.microsoft.com/office/drawing/2014/main" val="1824684749"/>
                    </a:ext>
                  </a:extLst>
                </a:gridCol>
                <a:gridCol w="1774986">
                  <a:extLst>
                    <a:ext uri="{9D8B030D-6E8A-4147-A177-3AD203B41FA5}">
                      <a16:colId xmlns:a16="http://schemas.microsoft.com/office/drawing/2014/main" val="2589452533"/>
                    </a:ext>
                  </a:extLst>
                </a:gridCol>
              </a:tblGrid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بخش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هتلینگ 1403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درآمد 6%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اضافه درخواست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6732393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بخش بستری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2,896,922,093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1,054,842,060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     1,842,080,033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5512320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دیالیز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2,321,512,380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29181637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اتاق عمل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816,312,490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65771257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اتاق عمل زایشگاه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952,224,566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34007957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اورژانس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651,507,160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8049512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ازمایشگاه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320,685,948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8566350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اورژانس بستری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651,507,160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02980901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رادیولوژی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72,538,944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13682274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درمانگاه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      69,681,510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9740978"/>
                  </a:ext>
                </a:extLst>
              </a:tr>
              <a:tr h="40629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سی تی اسکن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2,922,328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941566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 تالاسمی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    849,268,720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78892339"/>
                  </a:ext>
                </a:extLst>
              </a:tr>
              <a:tr h="2311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 dirty="0">
                          <a:effectLst/>
                        </a:rPr>
                        <a:t> جمع 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     9,605,083,299    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237228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5"/>
          <p:cNvSpPr txBox="1">
            <a:spLocks noGrp="1"/>
          </p:cNvSpPr>
          <p:nvPr>
            <p:ph type="title"/>
          </p:nvPr>
        </p:nvSpPr>
        <p:spPr>
          <a:xfrm>
            <a:off x="3720609" y="242893"/>
            <a:ext cx="3749282" cy="9529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i="0" dirty="0">
                <a:cs typeface="2  Titr" panose="00000700000000000000" pitchFamily="2" charset="-78"/>
              </a:rPr>
              <a:t>مقایسه هتلینگ 1403 نسبت به 1402</a:t>
            </a:r>
            <a:endParaRPr sz="1800" i="0" dirty="0">
              <a:cs typeface="2  Titr" panose="00000700000000000000" pitchFamily="2" charset="-78"/>
            </a:endParaRPr>
          </a:p>
        </p:txBody>
      </p:sp>
      <p:grpSp>
        <p:nvGrpSpPr>
          <p:cNvPr id="531" name="Google Shape;531;p55"/>
          <p:cNvGrpSpPr/>
          <p:nvPr/>
        </p:nvGrpSpPr>
        <p:grpSpPr>
          <a:xfrm>
            <a:off x="1872867" y="1417408"/>
            <a:ext cx="6956141" cy="3726091"/>
            <a:chOff x="975125" y="474851"/>
            <a:chExt cx="3432900" cy="2703735"/>
          </a:xfrm>
        </p:grpSpPr>
        <p:sp>
          <p:nvSpPr>
            <p:cNvPr id="532" name="Google Shape;532;p55"/>
            <p:cNvSpPr/>
            <p:nvPr/>
          </p:nvSpPr>
          <p:spPr>
            <a:xfrm rot="-8999594" flipH="1">
              <a:off x="2477255" y="2605614"/>
              <a:ext cx="1709651" cy="572972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55"/>
            <p:cNvSpPr/>
            <p:nvPr/>
          </p:nvSpPr>
          <p:spPr>
            <a:xfrm rot="8999594">
              <a:off x="1265204" y="2605614"/>
              <a:ext cx="1709651" cy="572972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55"/>
            <p:cNvSpPr/>
            <p:nvPr/>
          </p:nvSpPr>
          <p:spPr>
            <a:xfrm>
              <a:off x="975125" y="474851"/>
              <a:ext cx="3432900" cy="2229749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6" name="Google Shape;536;p55"/>
          <p:cNvSpPr/>
          <p:nvPr/>
        </p:nvSpPr>
        <p:spPr>
          <a:xfrm>
            <a:off x="-168587" y="792725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D285B2-C46F-6D10-24C0-D5D96F3D6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171" y="1509311"/>
            <a:ext cx="6675625" cy="279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5109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71"/>
          <p:cNvSpPr txBox="1">
            <a:spLocks noGrp="1"/>
          </p:cNvSpPr>
          <p:nvPr>
            <p:ph type="title"/>
          </p:nvPr>
        </p:nvSpPr>
        <p:spPr>
          <a:xfrm>
            <a:off x="700131" y="1188797"/>
            <a:ext cx="3505800" cy="149060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i="0" dirty="0">
                <a:latin typeface="RAFont4_INH" panose="02020505000000020003" pitchFamily="18" charset="0"/>
                <a:cs typeface="RAFont4_INH" panose="02020505000000020003" pitchFamily="18" charset="0"/>
              </a:rPr>
              <a:t>با تشکر </a:t>
            </a:r>
            <a:endParaRPr i="0" dirty="0">
              <a:latin typeface="RAFont4_INH" panose="02020505000000020003" pitchFamily="18" charset="0"/>
              <a:cs typeface="RAFont4_INH" panose="02020505000000020003" pitchFamily="18" charset="0"/>
            </a:endParaRPr>
          </a:p>
        </p:txBody>
      </p:sp>
      <p:sp>
        <p:nvSpPr>
          <p:cNvPr id="826" name="Google Shape;826;p71"/>
          <p:cNvSpPr/>
          <p:nvPr/>
        </p:nvSpPr>
        <p:spPr>
          <a:xfrm>
            <a:off x="4313000" y="1136288"/>
            <a:ext cx="3467700" cy="34677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28575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zzzz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D6661A-3906-CA4F-F68F-36D9E2BEC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068" y="1136288"/>
            <a:ext cx="3253563" cy="3521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0"/>
          <p:cNvSpPr/>
          <p:nvPr/>
        </p:nvSpPr>
        <p:spPr>
          <a:xfrm>
            <a:off x="537975" y="210250"/>
            <a:ext cx="3467700" cy="34677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285750" dir="1386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zzzz</a:t>
            </a:r>
            <a:endParaRPr/>
          </a:p>
        </p:txBody>
      </p:sp>
      <p:sp>
        <p:nvSpPr>
          <p:cNvPr id="326" name="Google Shape;326;p40"/>
          <p:cNvSpPr txBox="1">
            <a:spLocks noGrp="1"/>
          </p:cNvSpPr>
          <p:nvPr>
            <p:ph type="title"/>
          </p:nvPr>
        </p:nvSpPr>
        <p:spPr>
          <a:xfrm>
            <a:off x="4660550" y="748500"/>
            <a:ext cx="3656100" cy="95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000" i="0" dirty="0"/>
              <a:t>اهداف کمیته:</a:t>
            </a:r>
            <a:endParaRPr sz="4000" i="0" dirty="0"/>
          </a:p>
        </p:txBody>
      </p:sp>
      <p:sp>
        <p:nvSpPr>
          <p:cNvPr id="327" name="Google Shape;327;p40"/>
          <p:cNvSpPr txBox="1">
            <a:spLocks noGrp="1"/>
          </p:cNvSpPr>
          <p:nvPr>
            <p:ph type="subTitle" idx="1"/>
          </p:nvPr>
        </p:nvSpPr>
        <p:spPr>
          <a:xfrm>
            <a:off x="3859618" y="1631250"/>
            <a:ext cx="5284381" cy="29513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000" dirty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بررسی درآمد بیمارستان و ارائه راهکارهای مناسب جهت افزایش درامدی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جذب درامد اختصاصی بیمارستان 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جلوگیری از هدر رفتن منابع مالی بیمارستان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D26122F-E47C-6013-1C2A-4E9AC7D1521F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7011" r="17011"/>
          <a:stretch>
            <a:fillRect/>
          </a:stretch>
        </p:blipFill>
        <p:spPr>
          <a:xfrm>
            <a:off x="827350" y="748500"/>
            <a:ext cx="3352083" cy="38589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/>
          <p:nvPr/>
        </p:nvSpPr>
        <p:spPr>
          <a:xfrm>
            <a:off x="5604575" y="832385"/>
            <a:ext cx="2509200" cy="3612866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285750" dist="209550" dir="78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درامد </a:t>
            </a:r>
            <a:r>
              <a:rPr lang="fa-IR" sz="2000" i="0"/>
              <a:t>بیمارستان درشش </a:t>
            </a:r>
            <a:r>
              <a:rPr lang="fa-IR" sz="2000" i="0" dirty="0"/>
              <a:t>ماه اول سال</a:t>
            </a:r>
            <a:endParaRPr sz="2000" i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5EC760-9E46-8775-2295-94EBCBAAE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971215"/>
              </p:ext>
            </p:extLst>
          </p:nvPr>
        </p:nvGraphicFramePr>
        <p:xfrm>
          <a:off x="812800" y="1732597"/>
          <a:ext cx="3224029" cy="2497318"/>
        </p:xfrm>
        <a:graphic>
          <a:graphicData uri="http://schemas.openxmlformats.org/drawingml/2006/table">
            <a:tbl>
              <a:tblPr rtl="1">
                <a:tableStyleId>{6EBEAD05-B68A-4A9D-81F6-FCCB296C083A}</a:tableStyleId>
              </a:tblPr>
              <a:tblGrid>
                <a:gridCol w="1826950">
                  <a:extLst>
                    <a:ext uri="{9D8B030D-6E8A-4147-A177-3AD203B41FA5}">
                      <a16:colId xmlns:a16="http://schemas.microsoft.com/office/drawing/2014/main" val="1335578473"/>
                    </a:ext>
                  </a:extLst>
                </a:gridCol>
                <a:gridCol w="1397079">
                  <a:extLst>
                    <a:ext uri="{9D8B030D-6E8A-4147-A177-3AD203B41FA5}">
                      <a16:colId xmlns:a16="http://schemas.microsoft.com/office/drawing/2014/main" val="3370081978"/>
                    </a:ext>
                  </a:extLst>
                </a:gridCol>
              </a:tblGrid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ماه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84621869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فروردین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34,613,894,824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64867466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اردیبهشت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35,442,980,824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8007303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خرداد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30,647,867,219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0538233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تیر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31,703,507,361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88838618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مرداد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37,728,254,651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23985156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شهریور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34,936,871,053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5795768"/>
                  </a:ext>
                </a:extLst>
              </a:tr>
              <a:tr h="51307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 dirty="0">
                          <a:effectLst/>
                        </a:rPr>
                        <a:t>جمع</a:t>
                      </a:r>
                      <a:r>
                        <a:rPr lang="fa-IR" sz="1100" u="none" strike="noStrike" dirty="0">
                          <a:effectLst/>
                        </a:rPr>
                        <a:t>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205,073,377,335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09326253"/>
                  </a:ext>
                </a:extLst>
              </a:tr>
            </a:tbl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ECB010F-53D5-160E-3CAC-864AA08217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7728402"/>
              </p:ext>
            </p:extLst>
          </p:nvPr>
        </p:nvGraphicFramePr>
        <p:xfrm>
          <a:off x="4720855" y="1474284"/>
          <a:ext cx="4082903" cy="2497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225571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درآمدی بیمارستان به تفکیک بخش در سال 1403</a:t>
            </a:r>
            <a:endParaRPr sz="2000" i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C2FEB13-5121-5947-D527-89548EE31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7972441"/>
              </p:ext>
            </p:extLst>
          </p:nvPr>
        </p:nvGraphicFramePr>
        <p:xfrm>
          <a:off x="776177" y="1200150"/>
          <a:ext cx="7357730" cy="3148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755193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600" dirty="0">
                <a:cs typeface="2  Titr" panose="00000700000000000000" pitchFamily="2" charset="-78"/>
              </a:rPr>
              <a:t>مقایسه درآمد 1402 با 1403</a:t>
            </a:r>
            <a:endParaRPr sz="1600" i="0" dirty="0">
              <a:cs typeface="2  Titr" panose="000007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3B1400C-D139-FC4A-8BB9-7F7205BB8F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2304"/>
              </p:ext>
            </p:extLst>
          </p:nvPr>
        </p:nvGraphicFramePr>
        <p:xfrm>
          <a:off x="114300" y="1309687"/>
          <a:ext cx="9029700" cy="3833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4302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151A63-EE55-2390-0187-228FBE22324C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1461940" y="655818"/>
            <a:ext cx="2238190" cy="471600"/>
          </a:xfrm>
        </p:spPr>
        <p:txBody>
          <a:bodyPr/>
          <a:lstStyle/>
          <a:p>
            <a:r>
              <a:rPr lang="fa-IR" sz="2000" dirty="0">
                <a:cs typeface="2  Titr" panose="00000700000000000000" pitchFamily="2" charset="-78"/>
              </a:rPr>
              <a:t>درصد افزایش تعرفه</a:t>
            </a:r>
            <a:endParaRPr lang="en-US" sz="2000" dirty="0">
              <a:cs typeface="2 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D6ACD3-E744-121F-A9A8-487712FB9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97" t="37413" r="24446" b="12048"/>
          <a:stretch/>
        </p:blipFill>
        <p:spPr>
          <a:xfrm>
            <a:off x="1329071" y="1254642"/>
            <a:ext cx="7155710" cy="338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50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/>
          <p:nvPr/>
        </p:nvSpPr>
        <p:spPr>
          <a:xfrm>
            <a:off x="5604575" y="832385"/>
            <a:ext cx="2509200" cy="3612866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285750" dist="209550" dir="78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 درآمد 1402نسبت به 1401</a:t>
            </a:r>
            <a:endParaRPr sz="2000" i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64FD5A0-AF81-AB17-C4C5-7DA8B58949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573772"/>
              </p:ext>
            </p:extLst>
          </p:nvPr>
        </p:nvGraphicFramePr>
        <p:xfrm>
          <a:off x="341523" y="2104500"/>
          <a:ext cx="4003331" cy="106863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1063899">
                  <a:extLst>
                    <a:ext uri="{9D8B030D-6E8A-4147-A177-3AD203B41FA5}">
                      <a16:colId xmlns:a16="http://schemas.microsoft.com/office/drawing/2014/main" val="347580367"/>
                    </a:ext>
                  </a:extLst>
                </a:gridCol>
                <a:gridCol w="1491652">
                  <a:extLst>
                    <a:ext uri="{9D8B030D-6E8A-4147-A177-3AD203B41FA5}">
                      <a16:colId xmlns:a16="http://schemas.microsoft.com/office/drawing/2014/main" val="3414758885"/>
                    </a:ext>
                  </a:extLst>
                </a:gridCol>
                <a:gridCol w="1447780">
                  <a:extLst>
                    <a:ext uri="{9D8B030D-6E8A-4147-A177-3AD203B41FA5}">
                      <a16:colId xmlns:a16="http://schemas.microsoft.com/office/drawing/2014/main" val="1431372534"/>
                    </a:ext>
                  </a:extLst>
                </a:gridCol>
              </a:tblGrid>
              <a:tr h="554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08531022"/>
                  </a:ext>
                </a:extLst>
              </a:tr>
              <a:tr h="51412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درآمد 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           216,771,608,809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146,649,458,887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344105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559182B-C8BF-2D62-37A0-D2BB31C02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061" y="1474284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4072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نسبت  درآمد به هزینه 1403</a:t>
            </a:r>
            <a:endParaRPr sz="2000" i="0" dirty="0"/>
          </a:p>
        </p:txBody>
      </p:sp>
      <p:pic>
        <p:nvPicPr>
          <p:cNvPr id="3076" name="Picture 4" descr="Health economics: what is it and why bother? - MCDS Therapy">
            <a:extLst>
              <a:ext uri="{FF2B5EF4-FFF2-40B4-BE49-F238E27FC236}">
                <a16:creationId xmlns:a16="http://schemas.microsoft.com/office/drawing/2014/main" id="{27513901-9E5A-1358-D64A-0DD18BFE6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58" y="996070"/>
            <a:ext cx="2457450" cy="157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DDFFB9-E7AB-2410-26E7-7ECEA0806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123547"/>
              </p:ext>
            </p:extLst>
          </p:nvPr>
        </p:nvGraphicFramePr>
        <p:xfrm>
          <a:off x="5802108" y="3281650"/>
          <a:ext cx="2959100" cy="1279332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1231900">
                  <a:extLst>
                    <a:ext uri="{9D8B030D-6E8A-4147-A177-3AD203B41FA5}">
                      <a16:colId xmlns:a16="http://schemas.microsoft.com/office/drawing/2014/main" val="3687589043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40983262"/>
                    </a:ext>
                  </a:extLst>
                </a:gridCol>
              </a:tblGrid>
              <a:tr h="4366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233737"/>
                  </a:ext>
                </a:extLst>
              </a:tr>
              <a:tr h="40606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درآمد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216,771,608,809</a:t>
                      </a:r>
                      <a:r>
                        <a:rPr lang="fa-IR" sz="1100" u="none" strike="noStrike" dirty="0">
                          <a:effectLst/>
                        </a:rPr>
                        <a:t> </a:t>
                      </a:r>
                      <a:r>
                        <a:rPr lang="en-US" sz="1100" u="none" strike="noStrike" dirty="0">
                          <a:effectLst/>
                        </a:rPr>
                        <a:t>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0807526"/>
                  </a:ext>
                </a:extLst>
              </a:tr>
              <a:tr h="4366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هزینه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121,172,812,185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6586838"/>
                  </a:ext>
                </a:extLst>
              </a:tr>
            </a:tbl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922F8FF-9E74-D437-C959-A616F7EEF5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436335"/>
              </p:ext>
            </p:extLst>
          </p:nvPr>
        </p:nvGraphicFramePr>
        <p:xfrm>
          <a:off x="702634" y="2135815"/>
          <a:ext cx="4953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756625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درآمد به هزینه سال 1403نسبت به سال 1403</a:t>
            </a:r>
            <a:endParaRPr sz="2000" i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DD7397-996E-7B48-348D-AB9F9E301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18993"/>
              </p:ext>
            </p:extLst>
          </p:nvPr>
        </p:nvGraphicFramePr>
        <p:xfrm>
          <a:off x="568400" y="2463548"/>
          <a:ext cx="3865378" cy="1045194"/>
        </p:xfrm>
        <a:graphic>
          <a:graphicData uri="http://schemas.openxmlformats.org/drawingml/2006/table">
            <a:tbl>
              <a:tblPr rtl="1"/>
              <a:tblGrid>
                <a:gridCol w="1027238">
                  <a:extLst>
                    <a:ext uri="{9D8B030D-6E8A-4147-A177-3AD203B41FA5}">
                      <a16:colId xmlns:a16="http://schemas.microsoft.com/office/drawing/2014/main" val="1152062723"/>
                    </a:ext>
                  </a:extLst>
                </a:gridCol>
                <a:gridCol w="1440250">
                  <a:extLst>
                    <a:ext uri="{9D8B030D-6E8A-4147-A177-3AD203B41FA5}">
                      <a16:colId xmlns:a16="http://schemas.microsoft.com/office/drawing/2014/main" val="51127788"/>
                    </a:ext>
                  </a:extLst>
                </a:gridCol>
                <a:gridCol w="1397890">
                  <a:extLst>
                    <a:ext uri="{9D8B030D-6E8A-4147-A177-3AD203B41FA5}">
                      <a16:colId xmlns:a16="http://schemas.microsoft.com/office/drawing/2014/main" val="2937540262"/>
                    </a:ext>
                  </a:extLst>
                </a:gridCol>
              </a:tblGrid>
              <a:tr h="3483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253798"/>
                  </a:ext>
                </a:extLst>
              </a:tr>
              <a:tr h="3483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درآمد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216,771,608,809</a:t>
                      </a:r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146,649,458,887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013636"/>
                  </a:ext>
                </a:extLst>
              </a:tr>
              <a:tr h="3483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هزینه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121,172,812,185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128,818,235,221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556149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4E4A631-99AD-81B0-3D78-74012A356F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2187998"/>
              </p:ext>
            </p:extLst>
          </p:nvPr>
        </p:nvGraphicFramePr>
        <p:xfrm>
          <a:off x="4710225" y="1200150"/>
          <a:ext cx="4104166" cy="3488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5752449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London Fashion Week by Slidesgo">
  <a:themeElements>
    <a:clrScheme name="Simple Light">
      <a:dk1>
        <a:srgbClr val="000000"/>
      </a:dk1>
      <a:lt1>
        <a:srgbClr val="F8F8F8"/>
      </a:lt1>
      <a:dk2>
        <a:srgbClr val="141414"/>
      </a:dk2>
      <a:lt2>
        <a:srgbClr val="343434"/>
      </a:lt2>
      <a:accent1>
        <a:srgbClr val="595959"/>
      </a:accent1>
      <a:accent2>
        <a:srgbClr val="B7B7B7"/>
      </a:accent2>
      <a:accent3>
        <a:srgbClr val="E5E5E5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238</Words>
  <Application>Microsoft Office PowerPoint</Application>
  <PresentationFormat>On-screen Show (16:9)</PresentationFormat>
  <Paragraphs>110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Darker Grotesque Medium</vt:lpstr>
      <vt:lpstr>DM Serif Display</vt:lpstr>
      <vt:lpstr>Parisienne</vt:lpstr>
      <vt:lpstr>RAFont4_INH</vt:lpstr>
      <vt:lpstr>Shabnam</vt:lpstr>
      <vt:lpstr>Vazir Light FD</vt:lpstr>
      <vt:lpstr>Wingdings</vt:lpstr>
      <vt:lpstr>London Fashion Week by Slidesgo</vt:lpstr>
      <vt:lpstr>کمیته اقتصاد درمان </vt:lpstr>
      <vt:lpstr>اهداف کمیته:</vt:lpstr>
      <vt:lpstr>عملکرد درامد بیمارستان درشش ماه اول سال</vt:lpstr>
      <vt:lpstr>عملکرد درآمدی بیمارستان به تفکیک بخش در سال 1403</vt:lpstr>
      <vt:lpstr>مقایسه درآمد 1402 با 1403</vt:lpstr>
      <vt:lpstr>درصد افزایش تعرفه</vt:lpstr>
      <vt:lpstr>مقایسه  درآمد 1402نسبت به 1401</vt:lpstr>
      <vt:lpstr>نسبت  درآمد به هزینه 1403</vt:lpstr>
      <vt:lpstr>مقایسه درآمد به هزینه سال 1403نسبت به سال 1403</vt:lpstr>
      <vt:lpstr>سود و زیان گلوبال</vt:lpstr>
      <vt:lpstr>سود و زیان گلوبال</vt:lpstr>
      <vt:lpstr>مصرف هتلینگ به تفکیک بخش سال 1403</vt:lpstr>
      <vt:lpstr>مقایسه هتلینگ 1403 نسبت به 1402</vt:lpstr>
      <vt:lpstr>با تشکر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قالب پاورپوینت طراحی لباس وبسایت جیب استور</dc:title>
  <dc:creator>AdminTL</dc:creator>
  <cp:lastModifiedBy>sami hooshmand</cp:lastModifiedBy>
  <cp:revision>37</cp:revision>
  <dcterms:modified xsi:type="dcterms:W3CDTF">2024-11-25T07:19:03Z</dcterms:modified>
</cp:coreProperties>
</file>